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31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29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84" r:id="rId39"/>
    <p:sldId id="285" r:id="rId40"/>
    <p:sldId id="293" r:id="rId41"/>
    <p:sldId id="294" r:id="rId42"/>
    <p:sldId id="295" r:id="rId43"/>
    <p:sldId id="330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27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21" r:id="rId61"/>
    <p:sldId id="322" r:id="rId62"/>
    <p:sldId id="328" r:id="rId63"/>
    <p:sldId id="324" r:id="rId6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4"/>
    <a:srgbClr val="E02617"/>
    <a:srgbClr val="7870BB"/>
    <a:srgbClr val="A9A7BB"/>
    <a:srgbClr val="B2B1BB"/>
    <a:srgbClr val="8B82D8"/>
    <a:srgbClr val="9E9CAB"/>
    <a:srgbClr val="C7C5D8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7CE95-D45C-4E60-9BD2-43E4D66223A2}" v="29" dt="2024-09-11T20:53:29.845"/>
    <p1510:client id="{B0CA0DCC-3D9D-7826-17FB-16860971B09B}" v="3" dt="2024-09-12T10:29:08.812"/>
  </p1510:revLst>
</p1510:revInfo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23" d="100"/>
          <a:sy n="123" d="100"/>
        </p:scale>
        <p:origin x="560" y="48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B0CA0DCC-3D9D-7826-17FB-16860971B09B}"/>
    <pc:docChg chg="modSld">
      <pc:chgData name="Luciano Pereira Soares" userId="S::lucianops@insper.edu.br::16c53e34-c952-423e-8700-c0525d23304f" providerId="AD" clId="Web-{B0CA0DCC-3D9D-7826-17FB-16860971B09B}" dt="2024-09-12T10:29:07.234" v="1" actId="20577"/>
      <pc:docMkLst>
        <pc:docMk/>
      </pc:docMkLst>
      <pc:sldChg chg="modSp">
        <pc:chgData name="Luciano Pereira Soares" userId="S::lucianops@insper.edu.br::16c53e34-c952-423e-8700-c0525d23304f" providerId="AD" clId="Web-{B0CA0DCC-3D9D-7826-17FB-16860971B09B}" dt="2024-09-12T10:29:07.234" v="1" actId="20577"/>
        <pc:sldMkLst>
          <pc:docMk/>
          <pc:sldMk cId="0" sldId="258"/>
        </pc:sldMkLst>
        <pc:spChg chg="mod">
          <ac:chgData name="Luciano Pereira Soares" userId="S::lucianops@insper.edu.br::16c53e34-c952-423e-8700-c0525d23304f" providerId="AD" clId="Web-{B0CA0DCC-3D9D-7826-17FB-16860971B09B}" dt="2024-09-12T10:29:07.234" v="1" actId="20577"/>
          <ac:spMkLst>
            <pc:docMk/>
            <pc:sldMk cId="0" sldId="258"/>
            <ac:spMk id="57" creationId="{00000000-0000-0000-0000-000000000000}"/>
          </ac:spMkLst>
        </pc:spChg>
      </pc:sldChg>
    </pc:docChg>
  </pc:docChgLst>
  <pc:docChgLst>
    <pc:chgData name="Luciano Pereira Soares" userId="16c53e34-c952-423e-8700-c0525d23304f" providerId="ADAL" clId="{15D7CE95-D45C-4E60-9BD2-43E4D66223A2}"/>
    <pc:docChg chg="modSld">
      <pc:chgData name="Luciano Pereira Soares" userId="16c53e34-c952-423e-8700-c0525d23304f" providerId="ADAL" clId="{15D7CE95-D45C-4E60-9BD2-43E4D66223A2}" dt="2024-09-11T20:53:29.845" v="28" actId="1036"/>
      <pc:docMkLst>
        <pc:docMk/>
      </pc:docMkLst>
      <pc:sldChg chg="modSp mod">
        <pc:chgData name="Luciano Pereira Soares" userId="16c53e34-c952-423e-8700-c0525d23304f" providerId="ADAL" clId="{15D7CE95-D45C-4E60-9BD2-43E4D66223A2}" dt="2024-09-11T20:53:29.845" v="28" actId="1036"/>
        <pc:sldMkLst>
          <pc:docMk/>
          <pc:sldMk cId="0" sldId="268"/>
        </pc:sldMkLst>
        <pc:picChg chg="mod">
          <ac:chgData name="Luciano Pereira Soares" userId="16c53e34-c952-423e-8700-c0525d23304f" providerId="ADAL" clId="{15D7CE95-D45C-4E60-9BD2-43E4D66223A2}" dt="2024-09-11T20:53:29.845" v="28" actId="1036"/>
          <ac:picMkLst>
            <pc:docMk/>
            <pc:sldMk cId="0" sldId="268"/>
            <ac:picMk id="157" creationId="{00000000-0000-0000-0000-000000000000}"/>
          </ac:picMkLst>
        </pc:picChg>
        <pc:picChg chg="mod">
          <ac:chgData name="Luciano Pereira Soares" userId="16c53e34-c952-423e-8700-c0525d23304f" providerId="ADAL" clId="{15D7CE95-D45C-4E60-9BD2-43E4D66223A2}" dt="2024-09-11T20:53:20.609" v="10" actId="1036"/>
          <ac:picMkLst>
            <pc:docMk/>
            <pc:sldMk cId="0" sldId="268"/>
            <ac:picMk id="15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4411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273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489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4461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5995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BR" dirty="0"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10: Mapeamento 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394719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31019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b="1" err="1"/>
              <a:t>texel</a:t>
            </a:r>
            <a:r>
              <a:rPr lang="pt-BR"/>
              <a:t> (texture </a:t>
            </a:r>
            <a:r>
              <a:rPr lang="pt-BR" err="1"/>
              <a:t>element</a:t>
            </a:r>
            <a:r>
              <a:rPr lang="pt-BR"/>
              <a:t>) é a unidade fundamental de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processo de renderização existe um mapeamento do </a:t>
            </a:r>
            <a:r>
              <a:rPr lang="pt-BR" b="1" err="1"/>
              <a:t>texel</a:t>
            </a:r>
            <a:r>
              <a:rPr lang="pt-BR"/>
              <a:t> para o pixel apropriado na imagem final.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rcRect r="2950"/>
          <a:stretch/>
        </p:blipFill>
        <p:spPr>
          <a:xfrm>
            <a:off x="833606" y="1866893"/>
            <a:ext cx="3904442" cy="299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4D853D-DA30-7FE9-386F-46D33B8FB217}"/>
              </a:ext>
            </a:extLst>
          </p:cNvPr>
          <p:cNvGrpSpPr/>
          <p:nvPr/>
        </p:nvGrpSpPr>
        <p:grpSpPr>
          <a:xfrm>
            <a:off x="287790" y="1484535"/>
            <a:ext cx="6112351" cy="3717958"/>
            <a:chOff x="93335" y="2060810"/>
            <a:chExt cx="4899948" cy="33378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FDE67A0-1B06-4906-FB74-9B6175BAA5EB}"/>
                </a:ext>
              </a:extLst>
            </p:cNvPr>
            <p:cNvCxnSpPr>
              <a:cxnSpLocks/>
            </p:cNvCxnSpPr>
            <p:nvPr/>
          </p:nvCxnSpPr>
          <p:spPr>
            <a:xfrm>
              <a:off x="459427" y="5147160"/>
              <a:ext cx="3442245" cy="0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2451B2C-5EBA-84A2-FCBF-3AA0A698D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27" y="2060810"/>
              <a:ext cx="0" cy="3110575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A7EE0-52B6-E813-82C0-A16D25A19C2B}"/>
                </a:ext>
              </a:extLst>
            </p:cNvPr>
            <p:cNvSpPr txBox="1"/>
            <p:nvPr/>
          </p:nvSpPr>
          <p:spPr>
            <a:xfrm>
              <a:off x="459427" y="5136143"/>
              <a:ext cx="4533856" cy="2624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0 1 2 3 4 5 6 7 8 9</a:t>
              </a: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10 11 12 13 14 15 16 17 18 19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B0B7E-8285-8987-FF07-2CDA06D02450}"/>
                </a:ext>
              </a:extLst>
            </p:cNvPr>
            <p:cNvSpPr txBox="1"/>
            <p:nvPr/>
          </p:nvSpPr>
          <p:spPr>
            <a:xfrm>
              <a:off x="93335" y="2355567"/>
              <a:ext cx="409938" cy="2832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4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Identificando o </a:t>
            </a:r>
            <a:r>
              <a:rPr lang="pt-BR" dirty="0" err="1"/>
              <a:t>Texel</a:t>
            </a:r>
            <a:r>
              <a:rPr lang="pt-BR" dirty="0"/>
              <a:t> Correspondente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37449" y="873008"/>
            <a:ext cx="8360109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Usualmente temos as coordenadas de Textura normalizadas (variando de 0 a 1).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Para encontrar a coordenada real no bitmap temos de multiplicar pela resolução.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769481" y="1560317"/>
            <a:ext cx="4340764" cy="3346955"/>
            <a:chOff x="4662751" y="1604911"/>
            <a:chExt cx="4340764" cy="334695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04" y="1604911"/>
              <a:ext cx="0" cy="33132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8350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62751" y="4644089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681551" y="1665766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705790" y="458209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95BCFB-3506-0AE2-FC55-6C1E517B51F9}"/>
              </a:ext>
            </a:extLst>
          </p:cNvPr>
          <p:cNvSpPr txBox="1"/>
          <p:nvPr/>
        </p:nvSpPr>
        <p:spPr>
          <a:xfrm>
            <a:off x="5160077" y="1775060"/>
            <a:ext cx="37144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</a:t>
            </a:r>
            <a:r>
              <a:rPr lang="pt-BR" baseline="-25000" dirty="0" err="1"/>
              <a:t>real</a:t>
            </a:r>
            <a:r>
              <a:rPr lang="pt-BR" dirty="0"/>
              <a:t> = </a:t>
            </a:r>
            <a:r>
              <a:rPr lang="pt-BR" dirty="0" err="1"/>
              <a:t>U</a:t>
            </a:r>
            <a:r>
              <a:rPr lang="pt-BR" baseline="-25000" dirty="0" err="1"/>
              <a:t>norm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LarguraImage</a:t>
            </a: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  <a:p>
            <a:r>
              <a:rPr lang="pt-BR" dirty="0" err="1"/>
              <a:t>V</a:t>
            </a:r>
            <a:r>
              <a:rPr lang="pt-BR" baseline="-25000" dirty="0" err="1"/>
              <a:t>real</a:t>
            </a:r>
            <a:r>
              <a:rPr lang="pt-BR" dirty="0"/>
              <a:t> = </a:t>
            </a:r>
            <a:r>
              <a:rPr lang="pt-BR" dirty="0" err="1"/>
              <a:t>V</a:t>
            </a:r>
            <a:r>
              <a:rPr lang="pt-BR" baseline="-25000" dirty="0" err="1"/>
              <a:t>norm</a:t>
            </a:r>
            <a:r>
              <a:rPr lang="pt-BR" dirty="0"/>
              <a:t> </a:t>
            </a:r>
            <a:r>
              <a:rPr lang="pt-BR" dirty="0" err="1"/>
              <a:t>x</a:t>
            </a:r>
            <a:r>
              <a:rPr lang="pt-BR" dirty="0"/>
              <a:t> </a:t>
            </a:r>
            <a:r>
              <a:rPr lang="pt-BR" dirty="0" err="1"/>
              <a:t>AlturaImage</a:t>
            </a:r>
            <a:endParaRPr lang="pt-BR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1CF3A2-B9C2-9E73-940F-FCCEA8FDAB4A}"/>
              </a:ext>
            </a:extLst>
          </p:cNvPr>
          <p:cNvSpPr txBox="1"/>
          <p:nvPr/>
        </p:nvSpPr>
        <p:spPr>
          <a:xfrm>
            <a:off x="5160076" y="2961240"/>
            <a:ext cx="371442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Coord</a:t>
            </a:r>
            <a:r>
              <a:rPr lang="pt-BR" baseline="-25000" dirty="0" err="1"/>
              <a:t>norm</a:t>
            </a:r>
            <a:r>
              <a:rPr lang="pt-BR" dirty="0"/>
              <a:t> = (0.34; 0.71)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4D43CE-D0B6-4199-BE02-266E17678B23}"/>
              </a:ext>
            </a:extLst>
          </p:cNvPr>
          <p:cNvSpPr txBox="1"/>
          <p:nvPr/>
        </p:nvSpPr>
        <p:spPr>
          <a:xfrm>
            <a:off x="5160076" y="3729223"/>
            <a:ext cx="37144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U</a:t>
            </a:r>
            <a:r>
              <a:rPr lang="pt-BR" baseline="-25000" dirty="0" err="1"/>
              <a:t>real</a:t>
            </a:r>
            <a:r>
              <a:rPr lang="pt-BR" dirty="0"/>
              <a:t> = 0.34 </a:t>
            </a:r>
            <a:r>
              <a:rPr lang="pt-BR" dirty="0" err="1"/>
              <a:t>x</a:t>
            </a:r>
            <a:r>
              <a:rPr lang="pt-BR" dirty="0"/>
              <a:t> 20 = 6,8</a:t>
            </a:r>
          </a:p>
          <a:p>
            <a:r>
              <a:rPr lang="pt-BR" dirty="0" err="1"/>
              <a:t>V</a:t>
            </a:r>
            <a:r>
              <a:rPr lang="pt-BR" baseline="-25000" dirty="0" err="1"/>
              <a:t>real</a:t>
            </a:r>
            <a:r>
              <a:rPr lang="pt-BR" dirty="0"/>
              <a:t> = 0.72 </a:t>
            </a:r>
            <a:r>
              <a:rPr lang="pt-BR" dirty="0" err="1"/>
              <a:t>x</a:t>
            </a:r>
            <a:r>
              <a:rPr lang="pt-BR" dirty="0"/>
              <a:t> 15 = 10,8</a:t>
            </a:r>
          </a:p>
          <a:p>
            <a:endParaRPr lang="pt-BR" dirty="0"/>
          </a:p>
          <a:p>
            <a:r>
              <a:rPr lang="pt-BR" dirty="0"/>
              <a:t>Arredondando (</a:t>
            </a:r>
            <a:r>
              <a:rPr lang="en-US" i="1" dirty="0"/>
              <a:t>floor</a:t>
            </a:r>
            <a:r>
              <a:rPr lang="pt-BR" dirty="0"/>
              <a:t>) = (6; 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0BC8B-5388-4761-6A83-A7F9CBCECD8D}"/>
              </a:ext>
            </a:extLst>
          </p:cNvPr>
          <p:cNvSpPr/>
          <p:nvPr/>
        </p:nvSpPr>
        <p:spPr>
          <a:xfrm>
            <a:off x="1953328" y="2679817"/>
            <a:ext cx="215198" cy="187208"/>
          </a:xfrm>
          <a:prstGeom prst="rect">
            <a:avLst/>
          </a:prstGeom>
          <a:solidFill>
            <a:srgbClr val="FF0004">
              <a:alpha val="3451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79DC29-6811-4782-1A48-9632DE8EADA8}"/>
              </a:ext>
            </a:extLst>
          </p:cNvPr>
          <p:cNvSpPr/>
          <p:nvPr/>
        </p:nvSpPr>
        <p:spPr>
          <a:xfrm>
            <a:off x="2047950" y="2695067"/>
            <a:ext cx="76216" cy="762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05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5" grpId="0" animBg="1"/>
      <p:bldP spid="3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/>
              <a:t>Na </a:t>
            </a:r>
            <a:r>
              <a:rPr lang="pt-BR" sz="1500" err="1"/>
              <a:t>rasterização</a:t>
            </a:r>
            <a:r>
              <a:rPr lang="pt-BR" sz="1500"/>
              <a:t> amostramos o pixel</a:t>
            </a:r>
            <a:endParaRPr sz="150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Cada vértice possui uma coordenada de textura (</a:t>
              </a:r>
              <a:r>
                <a:rPr lang="pt-BR" sz="1200" err="1"/>
                <a:t>u,v</a:t>
              </a:r>
              <a:r>
                <a:rPr lang="pt-BR" sz="120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Quando amostramos o pixel descobrimos suas coordenadas </a:t>
              </a:r>
              <a:r>
                <a:rPr lang="pt-BR" sz="1200" err="1"/>
                <a:t>baricêntricas</a:t>
              </a:r>
              <a:endParaRPr lang="pt-BR" sz="120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B45F06"/>
                  </a:solidFill>
                </a:rPr>
                <a:t>pixels</a:t>
              </a:r>
              <a:endParaRPr dirty="0"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 dirty="0"/>
              <a:t>Upscaling (Magnification)</a:t>
            </a:r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2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pixels fica entre vários </a:t>
            </a:r>
            <a:r>
              <a:rPr lang="pt-BR" dirty="0" err="1"/>
              <a:t>texels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6A26E-8FFD-3F83-B49E-9956E401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" r="953"/>
          <a:stretch/>
        </p:blipFill>
        <p:spPr>
          <a:xfrm>
            <a:off x="2962978" y="2587392"/>
            <a:ext cx="3004203" cy="18399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B6D279-D0EF-DFDA-0D05-1CBED9425094}"/>
              </a:ext>
            </a:extLst>
          </p:cNvPr>
          <p:cNvGrpSpPr/>
          <p:nvPr/>
        </p:nvGrpSpPr>
        <p:grpSpPr>
          <a:xfrm>
            <a:off x="5666478" y="3002163"/>
            <a:ext cx="1065151" cy="1001522"/>
            <a:chOff x="8012785" y="3551619"/>
            <a:chExt cx="1065151" cy="1001522"/>
          </a:xfrm>
        </p:grpSpPr>
        <p:sp>
          <p:nvSpPr>
            <p:cNvPr id="4" name="Google Shape;327;p33">
              <a:extLst>
                <a:ext uri="{FF2B5EF4-FFF2-40B4-BE49-F238E27FC236}">
                  <a16:creationId xmlns:a16="http://schemas.microsoft.com/office/drawing/2014/main" id="{B824177C-697D-039C-D5F9-2484048856BF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5" name="Google Shape;328;p33">
              <a:extLst>
                <a:ext uri="{FF2B5EF4-FFF2-40B4-BE49-F238E27FC236}">
                  <a16:creationId xmlns:a16="http://schemas.microsoft.com/office/drawing/2014/main" id="{08102766-ECCC-EDC6-3112-DAB0E1520D3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" name="Google Shape;328;p33">
              <a:extLst>
                <a:ext uri="{FF2B5EF4-FFF2-40B4-BE49-F238E27FC236}">
                  <a16:creationId xmlns:a16="http://schemas.microsoft.com/office/drawing/2014/main" id="{3B659AF8-3CCF-026B-FA88-32B8EFCF458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328;p33">
              <a:extLst>
                <a:ext uri="{FF2B5EF4-FFF2-40B4-BE49-F238E27FC236}">
                  <a16:creationId xmlns:a16="http://schemas.microsoft.com/office/drawing/2014/main" id="{E65A5181-4D1B-617E-0EB1-5861516D58A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7CE7880-17A0-C349-17D5-EFABBADED4DE}"/>
              </a:ext>
            </a:extLst>
          </p:cNvPr>
          <p:cNvSpPr/>
          <p:nvPr/>
        </p:nvSpPr>
        <p:spPr>
          <a:xfrm rot="758902">
            <a:off x="3540768" y="3008784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oogle Shape;328;p33">
            <a:extLst>
              <a:ext uri="{FF2B5EF4-FFF2-40B4-BE49-F238E27FC236}">
                <a16:creationId xmlns:a16="http://schemas.microsoft.com/office/drawing/2014/main" id="{77193C18-D8AF-6159-6988-9019CA4BF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2117" y="1975320"/>
            <a:ext cx="936000" cy="976849"/>
          </a:xfrm>
          <a:prstGeom prst="curvedConnector2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27;p33">
            <a:extLst>
              <a:ext uri="{FF2B5EF4-FFF2-40B4-BE49-F238E27FC236}">
                <a16:creationId xmlns:a16="http://schemas.microsoft.com/office/drawing/2014/main" id="{B34C0A33-7A65-88F5-C21C-70116BA282C9}"/>
              </a:ext>
            </a:extLst>
          </p:cNvPr>
          <p:cNvSpPr txBox="1"/>
          <p:nvPr/>
        </p:nvSpPr>
        <p:spPr>
          <a:xfrm>
            <a:off x="4556633" y="1854672"/>
            <a:ext cx="6286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B45F06"/>
                </a:solidFill>
              </a:rPr>
              <a:t>pixels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D1E6A61-E6F0-6B14-45F7-6B707FFC1FA7}"/>
              </a:ext>
            </a:extLst>
          </p:cNvPr>
          <p:cNvSpPr/>
          <p:nvPr/>
        </p:nvSpPr>
        <p:spPr>
          <a:xfrm rot="758902">
            <a:off x="3779528" y="3064753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47D60FC-2DFA-BD4E-6D57-DC0ED596EED2}"/>
              </a:ext>
            </a:extLst>
          </p:cNvPr>
          <p:cNvSpPr/>
          <p:nvPr/>
        </p:nvSpPr>
        <p:spPr>
          <a:xfrm rot="758902">
            <a:off x="3429088" y="3233806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4FF8F98-2025-B979-AA63-8BC832D12C83}"/>
              </a:ext>
            </a:extLst>
          </p:cNvPr>
          <p:cNvSpPr/>
          <p:nvPr/>
        </p:nvSpPr>
        <p:spPr>
          <a:xfrm rot="758902">
            <a:off x="3667848" y="328977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4151CF6-A219-EB5E-BE3A-8CFD969CB978}"/>
              </a:ext>
            </a:extLst>
          </p:cNvPr>
          <p:cNvSpPr/>
          <p:nvPr/>
        </p:nvSpPr>
        <p:spPr>
          <a:xfrm rot="758902">
            <a:off x="3304485" y="295631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60EF2FC-E705-C5C9-ED2F-EB8FD8F86144}"/>
              </a:ext>
            </a:extLst>
          </p:cNvPr>
          <p:cNvSpPr/>
          <p:nvPr/>
        </p:nvSpPr>
        <p:spPr>
          <a:xfrm rot="758902">
            <a:off x="3192805" y="3181337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</a:t>
            </a:r>
            <a:r>
              <a:rPr lang="pt-BR" sz="1600" err="1"/>
              <a:t>texels</a:t>
            </a:r>
            <a:r>
              <a:rPr lang="pt-BR" sz="1600"/>
              <a:t> podem contribuir para o pixel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</a:t>
            </a:r>
            <a:r>
              <a:rPr lang="pt-BR" sz="1600" err="1"/>
              <a:t>aliasing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9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0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lang="pt-BR" sz="2200" i="1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</a:t>
            </a:r>
            <a:r>
              <a:rPr lang="pt-BR" sz="1450" err="1"/>
              <a:t>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Buscando o Melhor Nível do </a:t>
            </a:r>
            <a:r>
              <a:rPr lang="pt-BR" dirty="0" err="1"/>
              <a:t>MipMap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34642"/>
          <a:stretch/>
        </p:blipFill>
        <p:spPr>
          <a:xfrm>
            <a:off x="442727" y="2430025"/>
            <a:ext cx="7820611" cy="2980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28;p33">
            <a:extLst>
              <a:ext uri="{FF2B5EF4-FFF2-40B4-BE49-F238E27FC236}">
                <a16:creationId xmlns:a16="http://schemas.microsoft.com/office/drawing/2014/main" id="{3D2AFAAC-34D2-C00E-A7B5-1B5C4686E612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118397" y="2615975"/>
            <a:ext cx="1926280" cy="144293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328;p33">
            <a:extLst>
              <a:ext uri="{FF2B5EF4-FFF2-40B4-BE49-F238E27FC236}">
                <a16:creationId xmlns:a16="http://schemas.microsoft.com/office/drawing/2014/main" id="{754CA8BC-5E53-E741-75CA-BC5FC04ADFB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649960" y="2861366"/>
            <a:ext cx="1916162" cy="9420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4273614"/>
            <a:ext cx="1065151" cy="780039"/>
            <a:chOff x="8012785" y="4177262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4570341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4177262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662673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662673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" name="Google Shape;449;p45">
            <a:extLst>
              <a:ext uri="{FF2B5EF4-FFF2-40B4-BE49-F238E27FC236}">
                <a16:creationId xmlns:a16="http://schemas.microsoft.com/office/drawing/2014/main" id="{C7D1F205-C4AA-7937-DBBD-0B856BF9B123}"/>
              </a:ext>
            </a:extLst>
          </p:cNvPr>
          <p:cNvSpPr txBox="1"/>
          <p:nvPr/>
        </p:nvSpPr>
        <p:spPr>
          <a:xfrm>
            <a:off x="540927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</a:t>
            </a:r>
            <a:endParaRPr dirty="0"/>
          </a:p>
        </p:txBody>
      </p:sp>
      <p:sp>
        <p:nvSpPr>
          <p:cNvPr id="5" name="Google Shape;450;p45">
            <a:extLst>
              <a:ext uri="{FF2B5EF4-FFF2-40B4-BE49-F238E27FC236}">
                <a16:creationId xmlns:a16="http://schemas.microsoft.com/office/drawing/2014/main" id="{379FB221-1856-C644-467F-431F8D8D84DB}"/>
              </a:ext>
            </a:extLst>
          </p:cNvPr>
          <p:cNvSpPr txBox="1"/>
          <p:nvPr/>
        </p:nvSpPr>
        <p:spPr>
          <a:xfrm>
            <a:off x="2763973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</a:t>
            </a:r>
            <a:endParaRPr dirty="0"/>
          </a:p>
        </p:txBody>
      </p:sp>
      <p:sp>
        <p:nvSpPr>
          <p:cNvPr id="6" name="Google Shape;451;p45">
            <a:extLst>
              <a:ext uri="{FF2B5EF4-FFF2-40B4-BE49-F238E27FC236}">
                <a16:creationId xmlns:a16="http://schemas.microsoft.com/office/drawing/2014/main" id="{C85C6404-8AA3-CA7E-6864-AD7EE21FD79B}"/>
              </a:ext>
            </a:extLst>
          </p:cNvPr>
          <p:cNvSpPr txBox="1"/>
          <p:nvPr/>
        </p:nvSpPr>
        <p:spPr>
          <a:xfrm>
            <a:off x="4992175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</a:t>
            </a:r>
            <a:endParaRPr dirty="0"/>
          </a:p>
        </p:txBody>
      </p:sp>
      <p:sp>
        <p:nvSpPr>
          <p:cNvPr id="7" name="Google Shape;452;p45">
            <a:extLst>
              <a:ext uri="{FF2B5EF4-FFF2-40B4-BE49-F238E27FC236}">
                <a16:creationId xmlns:a16="http://schemas.microsoft.com/office/drawing/2014/main" id="{EAFB32A6-B560-B2EC-E149-194FADB0E6CF}"/>
              </a:ext>
            </a:extLst>
          </p:cNvPr>
          <p:cNvSpPr txBox="1"/>
          <p:nvPr/>
        </p:nvSpPr>
        <p:spPr>
          <a:xfrm>
            <a:off x="7215220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</a:t>
            </a:r>
            <a:endParaRPr dirty="0"/>
          </a:p>
        </p:txBody>
      </p:sp>
      <p:pic>
        <p:nvPicPr>
          <p:cNvPr id="9" name="Google Shape;457;p45">
            <a:extLst>
              <a:ext uri="{FF2B5EF4-FFF2-40B4-BE49-F238E27FC236}">
                <a16:creationId xmlns:a16="http://schemas.microsoft.com/office/drawing/2014/main" id="{6D167B42-BB60-9C46-CE1B-8F35443251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2" y="650691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8;p45">
            <a:extLst>
              <a:ext uri="{FF2B5EF4-FFF2-40B4-BE49-F238E27FC236}">
                <a16:creationId xmlns:a16="http://schemas.microsoft.com/office/drawing/2014/main" id="{6A3302ED-CA29-0C72-32F2-C1C388DCC7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40" y="650704"/>
            <a:ext cx="1412876" cy="13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9;p45">
            <a:extLst>
              <a:ext uri="{FF2B5EF4-FFF2-40B4-BE49-F238E27FC236}">
                <a16:creationId xmlns:a16="http://schemas.microsoft.com/office/drawing/2014/main" id="{36C5ACE7-7CB7-381D-4AD3-3E8BB8CB21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398" y="667529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0;p45">
            <a:extLst>
              <a:ext uri="{FF2B5EF4-FFF2-40B4-BE49-F238E27FC236}">
                <a16:creationId xmlns:a16="http://schemas.microsoft.com/office/drawing/2014/main" id="{57676D9D-23C8-BBBE-1BBC-D863C2C645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0181" y="650679"/>
            <a:ext cx="1412876" cy="1353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0" y="350814"/>
            <a:ext cx="3404783" cy="8878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 dirty="0"/>
              <a:t>Amostras no espaço da textura (u, v)</a:t>
            </a:r>
          </a:p>
          <a:p>
            <a:pPr marL="625475" lvl="0" indent="-1778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</a:t>
            </a:r>
            <a:r>
              <a:rPr lang="en-BR" sz="1400" dirty="0"/>
              <a:t>ormalizado</a:t>
            </a:r>
          </a:p>
          <a:p>
            <a:pPr marL="625475" lvl="0" indent="-1778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  <a:r>
              <a:rPr lang="en-BR" sz="1400" dirty="0"/>
              <a:t>eal</a:t>
            </a:r>
            <a:endParaRPr sz="1400" dirty="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1" y="4532886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Posições de amostra de textura no espaço de textura (a função de textura é amostrada nesses locais)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9EC26B-DC9B-8B48-18A9-1602FEEDFC8E}"/>
              </a:ext>
            </a:extLst>
          </p:cNvPr>
          <p:cNvCxnSpPr>
            <a:cxnSpLocks/>
          </p:cNvCxnSpPr>
          <p:nvPr/>
        </p:nvCxnSpPr>
        <p:spPr>
          <a:xfrm>
            <a:off x="5125621" y="4243688"/>
            <a:ext cx="3000000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8A77C7-89D8-D662-14B2-6E656ED37D56}"/>
              </a:ext>
            </a:extLst>
          </p:cNvPr>
          <p:cNvCxnSpPr>
            <a:cxnSpLocks/>
          </p:cNvCxnSpPr>
          <p:nvPr/>
        </p:nvCxnSpPr>
        <p:spPr>
          <a:xfrm flipV="1">
            <a:off x="5131971" y="1248175"/>
            <a:ext cx="0" cy="3023884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C4336-17C4-4623-7A8A-36CF3ABFEA9E}"/>
              </a:ext>
            </a:extLst>
          </p:cNvPr>
          <p:cNvSpPr txBox="1"/>
          <p:nvPr/>
        </p:nvSpPr>
        <p:spPr>
          <a:xfrm>
            <a:off x="5155766" y="4262534"/>
            <a:ext cx="31980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F571C-77E9-D8FE-906B-4547C6F81229}"/>
              </a:ext>
            </a:extLst>
          </p:cNvPr>
          <p:cNvSpPr txBox="1"/>
          <p:nvPr/>
        </p:nvSpPr>
        <p:spPr>
          <a:xfrm>
            <a:off x="4832193" y="1270122"/>
            <a:ext cx="288282" cy="309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E83D-1CC8-FE2E-8F02-B88E1814F2EA}"/>
              </a:ext>
            </a:extLst>
          </p:cNvPr>
          <p:cNvSpPr txBox="1"/>
          <p:nvPr/>
        </p:nvSpPr>
        <p:spPr>
          <a:xfrm>
            <a:off x="4822766" y="421424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1A6A2-D7F5-EDCA-DB5C-063AEF0F4CB1}"/>
              </a:ext>
            </a:extLst>
          </p:cNvPr>
          <p:cNvSpPr txBox="1"/>
          <p:nvPr/>
        </p:nvSpPr>
        <p:spPr>
          <a:xfrm>
            <a:off x="7836680" y="3690235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8E473-B027-E051-C923-B844F297231D}"/>
              </a:ext>
            </a:extLst>
          </p:cNvPr>
          <p:cNvSpPr txBox="1"/>
          <p:nvPr/>
        </p:nvSpPr>
        <p:spPr>
          <a:xfrm>
            <a:off x="5341596" y="1198448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48112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49586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u,v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E09802-73B0-AFC1-1671-41763449C2C2}"/>
              </a:ext>
            </a:extLst>
          </p:cNvPr>
          <p:cNvCxnSpPr>
            <a:cxnSpLocks/>
          </p:cNvCxnSpPr>
          <p:nvPr/>
        </p:nvCxnSpPr>
        <p:spPr>
          <a:xfrm>
            <a:off x="4817511" y="4290627"/>
            <a:ext cx="3389864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4BC50E-763E-7085-B60D-09C459C5CAB9}"/>
              </a:ext>
            </a:extLst>
          </p:cNvPr>
          <p:cNvCxnSpPr>
            <a:cxnSpLocks/>
          </p:cNvCxnSpPr>
          <p:nvPr/>
        </p:nvCxnSpPr>
        <p:spPr>
          <a:xfrm flipV="1">
            <a:off x="4842911" y="911904"/>
            <a:ext cx="0" cy="3404123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18C5FF-BA05-51E3-2CB8-F6EED8BEC3B6}"/>
              </a:ext>
            </a:extLst>
          </p:cNvPr>
          <p:cNvSpPr txBox="1"/>
          <p:nvPr/>
        </p:nvSpPr>
        <p:spPr>
          <a:xfrm>
            <a:off x="4863531" y="4328523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BE05-196A-78E5-A7DF-950E190586FA}"/>
              </a:ext>
            </a:extLst>
          </p:cNvPr>
          <p:cNvSpPr txBox="1"/>
          <p:nvPr/>
        </p:nvSpPr>
        <p:spPr>
          <a:xfrm>
            <a:off x="4539958" y="911904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F5913-3016-40E9-582B-BADABA47B2F8}"/>
              </a:ext>
            </a:extLst>
          </p:cNvPr>
          <p:cNvSpPr txBox="1"/>
          <p:nvPr/>
        </p:nvSpPr>
        <p:spPr>
          <a:xfrm>
            <a:off x="4530531" y="4280230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804AA-F2C5-B796-DCAA-EAEDE46CDFA4}"/>
              </a:ext>
            </a:extLst>
          </p:cNvPr>
          <p:cNvSpPr txBox="1"/>
          <p:nvPr/>
        </p:nvSpPr>
        <p:spPr>
          <a:xfrm>
            <a:off x="7917115" y="372339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85652-FF3B-1675-83C6-374A3426C5F9}"/>
              </a:ext>
            </a:extLst>
          </p:cNvPr>
          <p:cNvSpPr txBox="1"/>
          <p:nvPr/>
        </p:nvSpPr>
        <p:spPr>
          <a:xfrm>
            <a:off x="5049361" y="871382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82EB23F-33B8-0743-3FDD-5E64BBE2F8BE}"/>
              </a:ext>
            </a:extLst>
          </p:cNvPr>
          <p:cNvCxnSpPr>
            <a:cxnSpLocks/>
          </p:cNvCxnSpPr>
          <p:nvPr/>
        </p:nvCxnSpPr>
        <p:spPr>
          <a:xfrm>
            <a:off x="4820490" y="4303327"/>
            <a:ext cx="3389864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F77F9-44C5-BDEA-D2DD-9AA86E164504}"/>
              </a:ext>
            </a:extLst>
          </p:cNvPr>
          <p:cNvSpPr txBox="1"/>
          <p:nvPr/>
        </p:nvSpPr>
        <p:spPr>
          <a:xfrm>
            <a:off x="4882385" y="4328523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16D45-8D6A-5BBE-AAFE-5BE2AB576910}"/>
              </a:ext>
            </a:extLst>
          </p:cNvPr>
          <p:cNvSpPr txBox="1"/>
          <p:nvPr/>
        </p:nvSpPr>
        <p:spPr>
          <a:xfrm>
            <a:off x="4558812" y="911904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4B73E-CE60-8EDC-8FE8-E623540631BC}"/>
              </a:ext>
            </a:extLst>
          </p:cNvPr>
          <p:cNvSpPr txBox="1"/>
          <p:nvPr/>
        </p:nvSpPr>
        <p:spPr>
          <a:xfrm>
            <a:off x="4549385" y="4280230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F8A1D-FE43-A689-FC37-CE3E3B71E404}"/>
              </a:ext>
            </a:extLst>
          </p:cNvPr>
          <p:cNvSpPr txBox="1"/>
          <p:nvPr/>
        </p:nvSpPr>
        <p:spPr>
          <a:xfrm>
            <a:off x="7935969" y="372339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7F5FC-8CCD-6669-75AA-3E2F1ED4DD85}"/>
              </a:ext>
            </a:extLst>
          </p:cNvPr>
          <p:cNvSpPr txBox="1"/>
          <p:nvPr/>
        </p:nvSpPr>
        <p:spPr>
          <a:xfrm>
            <a:off x="5068215" y="871382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>
            <a:extLst>
              <a:ext uri="{FF2B5EF4-FFF2-40B4-BE49-F238E27FC236}">
                <a16:creationId xmlns:a16="http://schemas.microsoft.com/office/drawing/2014/main" id="{9B230618-15CD-6E52-C256-12F2EEBC81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852" y="4346082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>
            <a:extLst>
              <a:ext uri="{FF2B5EF4-FFF2-40B4-BE49-F238E27FC236}">
                <a16:creationId xmlns:a16="http://schemas.microsoft.com/office/drawing/2014/main" id="{68C76D2F-3E08-53A1-137D-486FB1A22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134" y="4319390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2;p56">
            <a:extLst>
              <a:ext uri="{FF2B5EF4-FFF2-40B4-BE49-F238E27FC236}">
                <a16:creationId xmlns:a16="http://schemas.microsoft.com/office/drawing/2014/main" id="{BCE2D62C-0C0F-3FDE-0EDC-BEEA72C11AEF}"/>
              </a:ext>
            </a:extLst>
          </p:cNvPr>
          <p:cNvSpPr txBox="1"/>
          <p:nvPr/>
        </p:nvSpPr>
        <p:spPr>
          <a:xfrm>
            <a:off x="624235" y="5436500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FF0000"/>
                </a:solidFill>
              </a:rPr>
              <a:t>Cuidado: </a:t>
            </a:r>
            <a:r>
              <a:rPr lang="pt-BR" sz="1000" b="1" dirty="0" err="1">
                <a:solidFill>
                  <a:srgbClr val="FF0000"/>
                </a:solidFill>
              </a:rPr>
              <a:t>du</a:t>
            </a:r>
            <a:r>
              <a:rPr lang="pt-BR" sz="1000" b="1" dirty="0">
                <a:solidFill>
                  <a:srgbClr val="FF0000"/>
                </a:solidFill>
              </a:rPr>
              <a:t> e </a:t>
            </a:r>
            <a:r>
              <a:rPr lang="pt-BR" sz="1000" b="1" dirty="0" err="1">
                <a:solidFill>
                  <a:srgbClr val="FF0000"/>
                </a:solidFill>
              </a:rPr>
              <a:t>dv</a:t>
            </a:r>
            <a:r>
              <a:rPr lang="pt-BR" sz="1000" b="1" dirty="0">
                <a:solidFill>
                  <a:srgbClr val="FF0000"/>
                </a:solidFill>
              </a:rPr>
              <a:t> são definidos pela quantidade de </a:t>
            </a:r>
            <a:r>
              <a:rPr lang="pt-BR" sz="1000" b="1" dirty="0" err="1">
                <a:solidFill>
                  <a:srgbClr val="FF0000"/>
                </a:solidFill>
              </a:rPr>
              <a:t>texels</a:t>
            </a:r>
            <a:r>
              <a:rPr lang="pt-BR" sz="1000" b="1" dirty="0">
                <a:solidFill>
                  <a:srgbClr val="FF0000"/>
                </a:solidFill>
              </a:rPr>
              <a:t>.</a:t>
            </a:r>
            <a:endParaRPr sz="1200" b="1" dirty="0">
              <a:solidFill>
                <a:srgbClr val="FF0000"/>
              </a:solidFill>
            </a:endParaRPr>
          </a:p>
        </p:txBody>
      </p:sp>
      <p:pic>
        <p:nvPicPr>
          <p:cNvPr id="13" name="Google Shape;569;p56">
            <a:extLst>
              <a:ext uri="{FF2B5EF4-FFF2-40B4-BE49-F238E27FC236}">
                <a16:creationId xmlns:a16="http://schemas.microsoft.com/office/drawing/2014/main" id="{DE23C625-BC24-2B60-8273-D4AE465D54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9635" y="4682671"/>
            <a:ext cx="3875550" cy="917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0E6E49-2DA6-312B-8AF3-1FABF5DFE4FF}"/>
              </a:ext>
            </a:extLst>
          </p:cNvPr>
          <p:cNvCxnSpPr>
            <a:cxnSpLocks/>
          </p:cNvCxnSpPr>
          <p:nvPr/>
        </p:nvCxnSpPr>
        <p:spPr>
          <a:xfrm flipV="1">
            <a:off x="4846086" y="924604"/>
            <a:ext cx="0" cy="3404123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9635" y="4682671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2" y="4346082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1134" y="4319390"/>
            <a:ext cx="1235075" cy="106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6B20143-3141-FE04-B809-3C4816D198BA}"/>
              </a:ext>
            </a:extLst>
          </p:cNvPr>
          <p:cNvCxnSpPr>
            <a:cxnSpLocks/>
          </p:cNvCxnSpPr>
          <p:nvPr/>
        </p:nvCxnSpPr>
        <p:spPr>
          <a:xfrm>
            <a:off x="4833190" y="4300250"/>
            <a:ext cx="3389864" cy="0"/>
          </a:xfrm>
          <a:prstGeom prst="straightConnector1">
            <a:avLst/>
          </a:prstGeom>
          <a:ln w="57150">
            <a:solidFill>
              <a:srgbClr val="A9A7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0F6B42-A510-9978-4D2A-DDB3857A8899}"/>
              </a:ext>
            </a:extLst>
          </p:cNvPr>
          <p:cNvCxnSpPr>
            <a:cxnSpLocks/>
          </p:cNvCxnSpPr>
          <p:nvPr/>
        </p:nvCxnSpPr>
        <p:spPr>
          <a:xfrm flipH="1" flipV="1">
            <a:off x="4847094" y="863148"/>
            <a:ext cx="11496" cy="3462502"/>
          </a:xfrm>
          <a:prstGeom prst="straightConnector1">
            <a:avLst/>
          </a:prstGeom>
          <a:ln w="57150">
            <a:solidFill>
              <a:srgbClr val="A9A7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1FF95D-D687-8906-4517-A4441DC0E1F1}"/>
              </a:ext>
            </a:extLst>
          </p:cNvPr>
          <p:cNvSpPr txBox="1"/>
          <p:nvPr/>
        </p:nvSpPr>
        <p:spPr>
          <a:xfrm>
            <a:off x="4882385" y="4319096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A202E-2CAA-BD7F-994B-EF11DCB578ED}"/>
              </a:ext>
            </a:extLst>
          </p:cNvPr>
          <p:cNvSpPr txBox="1"/>
          <p:nvPr/>
        </p:nvSpPr>
        <p:spPr>
          <a:xfrm>
            <a:off x="4558812" y="902477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7D52-E5BB-D557-5FF7-95BADDA259D9}"/>
              </a:ext>
            </a:extLst>
          </p:cNvPr>
          <p:cNvSpPr txBox="1"/>
          <p:nvPr/>
        </p:nvSpPr>
        <p:spPr>
          <a:xfrm>
            <a:off x="4549385" y="4270803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B6D69-4560-93B3-5D52-A1919E15F883}"/>
              </a:ext>
            </a:extLst>
          </p:cNvPr>
          <p:cNvSpPr txBox="1"/>
          <p:nvPr/>
        </p:nvSpPr>
        <p:spPr>
          <a:xfrm>
            <a:off x="7935969" y="3713964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1A278-8DD7-0402-2412-FA7E6E14DA91}"/>
              </a:ext>
            </a:extLst>
          </p:cNvPr>
          <p:cNvSpPr txBox="1"/>
          <p:nvPr/>
        </p:nvSpPr>
        <p:spPr>
          <a:xfrm>
            <a:off x="5068215" y="861955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Google Shape;572;p56">
            <a:extLst>
              <a:ext uri="{FF2B5EF4-FFF2-40B4-BE49-F238E27FC236}">
                <a16:creationId xmlns:a16="http://schemas.microsoft.com/office/drawing/2014/main" id="{667BB429-0DA2-AAC2-4130-224D29AD4B2C}"/>
              </a:ext>
            </a:extLst>
          </p:cNvPr>
          <p:cNvSpPr txBox="1"/>
          <p:nvPr/>
        </p:nvSpPr>
        <p:spPr>
          <a:xfrm>
            <a:off x="624235" y="5436500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FF0000"/>
                </a:solidFill>
              </a:rPr>
              <a:t>Cuidado: </a:t>
            </a:r>
            <a:r>
              <a:rPr lang="pt-BR" sz="1000" b="1" dirty="0" err="1">
                <a:solidFill>
                  <a:srgbClr val="FF0000"/>
                </a:solidFill>
              </a:rPr>
              <a:t>du</a:t>
            </a:r>
            <a:r>
              <a:rPr lang="pt-BR" sz="1000" b="1" dirty="0">
                <a:solidFill>
                  <a:srgbClr val="FF0000"/>
                </a:solidFill>
              </a:rPr>
              <a:t> e </a:t>
            </a:r>
            <a:r>
              <a:rPr lang="pt-BR" sz="1000" b="1" dirty="0" err="1">
                <a:solidFill>
                  <a:srgbClr val="FF0000"/>
                </a:solidFill>
              </a:rPr>
              <a:t>dv</a:t>
            </a:r>
            <a:r>
              <a:rPr lang="pt-BR" sz="1000" b="1" dirty="0">
                <a:solidFill>
                  <a:srgbClr val="FF0000"/>
                </a:solidFill>
              </a:rPr>
              <a:t> são definidos pela quantidade de </a:t>
            </a:r>
            <a:r>
              <a:rPr lang="pt-BR" sz="1000" b="1" dirty="0" err="1">
                <a:solidFill>
                  <a:srgbClr val="FF0000"/>
                </a:solidFill>
              </a:rPr>
              <a:t>texels</a:t>
            </a:r>
            <a:r>
              <a:rPr lang="pt-BR" sz="1000" b="1" dirty="0">
                <a:solidFill>
                  <a:srgbClr val="FF0000"/>
                </a:solidFill>
              </a:rPr>
              <a:t>.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EE57D-C0D8-9592-4BE6-E4748478D8DA}"/>
              </a:ext>
            </a:extLst>
          </p:cNvPr>
          <p:cNvSpPr/>
          <p:nvPr/>
        </p:nvSpPr>
        <p:spPr>
          <a:xfrm>
            <a:off x="4471354" y="4651688"/>
            <a:ext cx="3817718" cy="949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</a:t>
            </a:r>
            <a:r>
              <a:rPr lang="pt-BR" sz="1300" b="1" err="1">
                <a:solidFill>
                  <a:schemeClr val="dk1"/>
                </a:solidFill>
              </a:rPr>
              <a:t>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http://</a:t>
            </a:r>
            <a:r>
              <a:rPr lang="pt-BR" err="1"/>
              <a:t>www.libpng.org</a:t>
            </a:r>
            <a:r>
              <a:rPr lang="pt-BR"/>
              <a:t>/pub/png/png-</a:t>
            </a:r>
            <a:r>
              <a:rPr lang="pt-BR" err="1"/>
              <a:t>textures.html</a:t>
            </a:r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https://www.web3d.org/</a:t>
            </a:r>
            <a:r>
              <a:rPr lang="pt-BR" err="1"/>
              <a:t>documents</a:t>
            </a:r>
            <a:r>
              <a:rPr lang="pt-BR"/>
              <a:t>/</a:t>
            </a:r>
            <a:r>
              <a:rPr lang="pt-BR" err="1"/>
              <a:t>specifications</a:t>
            </a:r>
            <a:r>
              <a:rPr lang="pt-BR"/>
              <a:t>/19775-1/V3.3/Part01/</a:t>
            </a:r>
            <a:r>
              <a:rPr lang="pt-BR" err="1"/>
              <a:t>components</a:t>
            </a:r>
            <a:r>
              <a:rPr lang="pt-BR"/>
              <a:t>/</a:t>
            </a:r>
            <a:r>
              <a:rPr lang="pt-BR" err="1"/>
              <a:t>texturing.html</a:t>
            </a:r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x</a:t>
            </a:r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geral chamamos de </a:t>
            </a:r>
            <a:r>
              <a:rPr lang="pt-BR" i="1" err="1"/>
              <a:t>u</a:t>
            </a:r>
            <a:r>
              <a:rPr lang="pt-BR"/>
              <a:t> e </a:t>
            </a:r>
            <a:r>
              <a:rPr lang="pt-BR" i="1" err="1"/>
              <a:t>v</a:t>
            </a:r>
            <a:r>
              <a:rPr lang="pt-BR"/>
              <a:t>, mas no X3D temos </a:t>
            </a:r>
            <a:r>
              <a:rPr lang="pt-BR" i="1" err="1"/>
              <a:t>t</a:t>
            </a:r>
            <a:r>
              <a:rPr lang="pt-BR"/>
              <a:t> e </a:t>
            </a:r>
            <a:r>
              <a:rPr lang="pt-BR" i="1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2223</Words>
  <Application>Microsoft Macintosh PowerPoint</Application>
  <PresentationFormat>On-screen Show (16:10)</PresentationFormat>
  <Paragraphs>476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7" baseType="lpstr">
      <vt:lpstr>Arial</vt:lpstr>
      <vt:lpstr>Courier New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Identificando o Texel Correspondente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Upscaling (Magnification)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Casos podem ficar complicados</vt:lpstr>
      <vt:lpstr>Superamostragem removerá os artefatos?</vt:lpstr>
      <vt:lpstr>Redução de texturas em vários níveis</vt:lpstr>
      <vt:lpstr>Mipmap (L. Williams 83)</vt:lpstr>
      <vt:lpstr>Mipmap (L. Williams 83)</vt:lpstr>
      <vt:lpstr>Buscando o Melhor Nível do MipMap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</cp:revision>
  <dcterms:modified xsi:type="dcterms:W3CDTF">2024-09-14T19:17:11Z</dcterms:modified>
</cp:coreProperties>
</file>